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Cabin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abin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abin-italic.fntdata"/><Relationship Id="rId6" Type="http://schemas.openxmlformats.org/officeDocument/2006/relationships/slide" Target="slides/slide2.xml"/><Relationship Id="rId18" Type="http://schemas.openxmlformats.org/officeDocument/2006/relationships/font" Target="fonts/Cabin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Diapositiva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2417778" y="802297"/>
            <a:ext cx="8637072" cy="25414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6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2417780" y="3531203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ctr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ctr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ctr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ctr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2416500" y="329307"/>
            <a:ext cx="4973914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437663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28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20" name="Shape 20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ítulo y texto vertical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 rot="5400000">
            <a:off x="4527909" y="-1060599"/>
            <a:ext cx="3450612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2400" lvl="4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52400" lvl="5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52400" lvl="6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52400" lvl="7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52400" lvl="8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2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88" name="Shape 88"/>
          <p:cNvCxnSpPr/>
          <p:nvPr/>
        </p:nvCxnSpPr>
        <p:spPr>
          <a:xfrm>
            <a:off x="1453895" y="1847088"/>
            <a:ext cx="960752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ítulo vertical y text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 rot="5400000">
            <a:off x="7917037" y="2321046"/>
            <a:ext cx="4659888" cy="1615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 rot="5400000">
            <a:off x="3029142" y="-785497"/>
            <a:ext cx="4659888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2400" lvl="4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52400" lvl="5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52400" lvl="6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52400" lvl="7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52400" lvl="8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2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95" name="Shape 95"/>
          <p:cNvCxnSpPr/>
          <p:nvPr/>
        </p:nvCxnSpPr>
        <p:spPr>
          <a:xfrm>
            <a:off x="9439110" y="798972"/>
            <a:ext cx="0" cy="4659888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ítulo y objeto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1451579" y="2015732"/>
            <a:ext cx="9603275" cy="34506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2400" lvl="4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52400" lvl="5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52400" lvl="6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52400" lvl="7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52400" lvl="8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28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27" name="Shape 27"/>
          <p:cNvCxnSpPr/>
          <p:nvPr/>
        </p:nvCxnSpPr>
        <p:spPr>
          <a:xfrm>
            <a:off x="1453895" y="1847088"/>
            <a:ext cx="960752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Encabezado de secció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1454238" y="1756130"/>
            <a:ext cx="8643153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3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454238" y="3806194"/>
            <a:ext cx="8630445" cy="10129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2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34" name="Shape 34"/>
          <p:cNvCxnSpPr/>
          <p:nvPr/>
        </p:nvCxnSpPr>
        <p:spPr>
          <a:xfrm>
            <a:off x="1454238" y="3804985"/>
            <a:ext cx="8630445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os objeto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449216" y="804889"/>
            <a:ext cx="9605634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447330" y="2010877"/>
            <a:ext cx="4645151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2400" lvl="4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52400" lvl="5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52400" lvl="6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52400" lvl="7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52400" lvl="8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6413771" y="2017342"/>
            <a:ext cx="4645151" cy="3441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2400" lvl="4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52400" lvl="5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52400" lvl="6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52400" lvl="7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52400" lvl="8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2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42" name="Shape 42"/>
          <p:cNvCxnSpPr/>
          <p:nvPr/>
        </p:nvCxnSpPr>
        <p:spPr>
          <a:xfrm>
            <a:off x="1453895" y="1847088"/>
            <a:ext cx="960752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ció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447191" y="804162"/>
            <a:ext cx="9607661" cy="1056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1447191" y="2019549"/>
            <a:ext cx="4645151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1447191" y="2824268"/>
            <a:ext cx="4645151" cy="2644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2400" lvl="4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52400" lvl="5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52400" lvl="6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52400" lvl="7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52400" lvl="8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6412362" y="2023002"/>
            <a:ext cx="4645151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4" type="body"/>
          </p:nvPr>
        </p:nvSpPr>
        <p:spPr>
          <a:xfrm>
            <a:off x="6412362" y="2821491"/>
            <a:ext cx="4645151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2400" lvl="4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52400" lvl="5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52400" lvl="6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52400" lvl="7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52400" lvl="8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2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52" name="Shape 52"/>
          <p:cNvCxnSpPr/>
          <p:nvPr/>
        </p:nvCxnSpPr>
        <p:spPr>
          <a:xfrm>
            <a:off x="1453895" y="1847088"/>
            <a:ext cx="960752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Solo el títul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2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58" name="Shape 58"/>
          <p:cNvCxnSpPr/>
          <p:nvPr/>
        </p:nvCxnSpPr>
        <p:spPr>
          <a:xfrm>
            <a:off x="1453895" y="1847088"/>
            <a:ext cx="960752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En blanc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2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ido con títul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1444670" y="798972"/>
            <a:ext cx="3273098" cy="224711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043714" y="798974"/>
            <a:ext cx="6012469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01600" lvl="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2400" lvl="4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52400" lvl="5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52400" lvl="6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52400" lvl="7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52400" lvl="8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1444670" y="3205491"/>
            <a:ext cx="3275012" cy="2248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2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70" name="Shape 70"/>
          <p:cNvCxnSpPr/>
          <p:nvPr/>
        </p:nvCxnSpPr>
        <p:spPr>
          <a:xfrm>
            <a:off x="1448279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n con títul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Shape 72"/>
          <p:cNvGrpSpPr/>
          <p:nvPr/>
        </p:nvGrpSpPr>
        <p:grpSpPr>
          <a:xfrm>
            <a:off x="7477386" y="482170"/>
            <a:ext cx="4074532" cy="5149101"/>
            <a:chOff x="7477386" y="482170"/>
            <a:chExt cx="4074532" cy="5149101"/>
          </a:xfrm>
        </p:grpSpPr>
        <p:sp>
          <p:nvSpPr>
            <p:cNvPr id="73" name="Shape 73"/>
            <p:cNvSpPr/>
            <p:nvPr/>
          </p:nvSpPr>
          <p:spPr>
            <a:xfrm>
              <a:off x="7477386" y="482170"/>
              <a:ext cx="4074532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7790446" y="812506"/>
              <a:ext cx="3450288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Shape 75"/>
          <p:cNvSpPr txBox="1"/>
          <p:nvPr>
            <p:ph type="title"/>
          </p:nvPr>
        </p:nvSpPr>
        <p:spPr>
          <a:xfrm>
            <a:off x="1451205" y="1129512"/>
            <a:ext cx="5532327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/>
          <p:nvPr>
            <p:ph idx="2" type="pic"/>
          </p:nvPr>
        </p:nvSpPr>
        <p:spPr>
          <a:xfrm>
            <a:off x="8124389" y="1122541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450329" y="3145991"/>
            <a:ext cx="5524403" cy="2003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1447382" y="5469855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1447382" y="318639"/>
            <a:ext cx="5541003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2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81" name="Shape 81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2019475"/>
            <a:ext cx="12192000" cy="41059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bin"/>
              <a:buNone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1451579" y="2015732"/>
            <a:ext cx="9603275" cy="34506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2400" lvl="4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52400" lvl="5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52400" lvl="6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52400" lvl="7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52400" lvl="8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0" type="dt"/>
          </p:nvPr>
        </p:nvSpPr>
        <p:spPr>
          <a:xfrm>
            <a:off x="7554138" y="330369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1451579" y="329307"/>
            <a:ext cx="593883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480060" y="798972"/>
            <a:ext cx="811019" cy="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28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13" name="Shape 13"/>
          <p:cNvCxnSpPr/>
          <p:nvPr/>
        </p:nvCxnSpPr>
        <p:spPr>
          <a:xfrm>
            <a:off x="0" y="6128412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06.png"/><Relationship Id="rId5" Type="http://schemas.openxmlformats.org/officeDocument/2006/relationships/image" Target="../media/image05.jpg"/><Relationship Id="rId6" Type="http://schemas.openxmlformats.org/officeDocument/2006/relationships/image" Target="../media/image07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Relationship Id="rId4" Type="http://schemas.openxmlformats.org/officeDocument/2006/relationships/image" Target="../media/image08.jpg"/><Relationship Id="rId5" Type="http://schemas.openxmlformats.org/officeDocument/2006/relationships/image" Target="../media/image0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0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2417778" y="802297"/>
            <a:ext cx="8637072" cy="254143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es-ES"/>
              <a:t>ALPHA - SCHOOL</a:t>
            </a:r>
            <a:r>
              <a:rPr b="0" i="0" lang="es-ES" sz="6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2417780" y="3531203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PRESENTACIÓN DEL PROYECTO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CANALES</a:t>
            </a:r>
          </a:p>
        </p:txBody>
      </p:sp>
      <p:grpSp>
        <p:nvGrpSpPr>
          <p:cNvPr id="211" name="Shape 211"/>
          <p:cNvGrpSpPr/>
          <p:nvPr/>
        </p:nvGrpSpPr>
        <p:grpSpPr>
          <a:xfrm>
            <a:off x="1451322" y="2637468"/>
            <a:ext cx="9476917" cy="2448471"/>
            <a:chOff x="347" y="621343"/>
            <a:chExt cx="9476917" cy="2448471"/>
          </a:xfrm>
        </p:grpSpPr>
        <p:sp>
          <p:nvSpPr>
            <p:cNvPr id="212" name="Shape 212"/>
            <p:cNvSpPr/>
            <p:nvPr/>
          </p:nvSpPr>
          <p:spPr>
            <a:xfrm>
              <a:off x="347" y="626685"/>
              <a:ext cx="2071947" cy="1427572"/>
            </a:xfrm>
            <a:prstGeom prst="roundRect">
              <a:avLst>
                <a:gd fmla="val 16667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347" y="2054258"/>
              <a:ext cx="2071947" cy="7686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 txBox="1"/>
            <p:nvPr/>
          </p:nvSpPr>
          <p:spPr>
            <a:xfrm>
              <a:off x="347" y="2054258"/>
              <a:ext cx="2071947" cy="7686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63575" rIns="163575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bin"/>
                <a:buNone/>
              </a:pPr>
              <a:r>
                <a:rPr lang="es-ES" sz="23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Patrocinio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279576" y="626685"/>
              <a:ext cx="2071947" cy="1427572"/>
            </a:xfrm>
            <a:prstGeom prst="roundRect">
              <a:avLst>
                <a:gd fmla="val 16667" name="adj"/>
              </a:avLst>
            </a:prstGeom>
            <a:solidFill>
              <a:srgbClr val="B71B42">
                <a:alpha val="95686"/>
              </a:srgbClr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2279576" y="2054258"/>
              <a:ext cx="2071947" cy="7686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2279576" y="2054258"/>
              <a:ext cx="2071947" cy="7686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63575" rIns="163575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bin"/>
                <a:buNone/>
              </a:pPr>
              <a:r>
                <a:rPr lang="es-ES" sz="23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Publicidad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4558807" y="626685"/>
              <a:ext cx="2071947" cy="1427572"/>
            </a:xfrm>
            <a:prstGeom prst="roundRect">
              <a:avLst>
                <a:gd fmla="val 16667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4558807" y="2054258"/>
              <a:ext cx="2071947" cy="7686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 txBox="1"/>
            <p:nvPr/>
          </p:nvSpPr>
          <p:spPr>
            <a:xfrm>
              <a:off x="4558807" y="2054258"/>
              <a:ext cx="2071947" cy="7686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63575" rIns="163575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bin"/>
                <a:buNone/>
              </a:pPr>
              <a:r>
                <a:rPr lang="es-ES" sz="23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Redes sociales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6974050" y="621343"/>
              <a:ext cx="2071947" cy="1427572"/>
            </a:xfrm>
            <a:prstGeom prst="roundRect">
              <a:avLst>
                <a:gd fmla="val 16667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711275" y="2054594"/>
              <a:ext cx="2765989" cy="1015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6711275" y="2054594"/>
              <a:ext cx="2765989" cy="1015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63575" rIns="163575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bin"/>
                <a:buNone/>
              </a:pPr>
              <a:r>
                <a:rPr lang="es-ES" sz="23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Programas piloto en cadenas de colegios</a:t>
              </a:r>
            </a:p>
          </p:txBody>
        </p:sp>
      </p:grpSp>
      <p:pic>
        <p:nvPicPr>
          <p:cNvPr descr="Resultado de imagen de patrocinio"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413" y="2844702"/>
            <a:ext cx="1605302" cy="1065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ltimatefitnessmarketing.com/wp-content/uploads/2015/04/google_adwords_facebook_ads_marketing.png"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8307" y="2864263"/>
            <a:ext cx="2041311" cy="104625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6211244" y="2844702"/>
            <a:ext cx="583451" cy="53154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999" r="-999" t="0"/>
            </a:stretch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6794695" y="3114217"/>
            <a:ext cx="562707" cy="546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999" r="-999" t="0"/>
            </a:stretch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378146" y="3347114"/>
            <a:ext cx="647816" cy="5829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999" r="-999" t="0"/>
            </a:stretch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sultado de imagen de instituto" id="229" name="Shape 2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50146" y="2797216"/>
            <a:ext cx="1583890" cy="115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MARCO TECNOLÓGICO</a:t>
            </a:r>
          </a:p>
        </p:txBody>
      </p:sp>
      <p:pic>
        <p:nvPicPr>
          <p:cNvPr id="235" name="Shape 2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1519311"/>
            <a:ext cx="9603275" cy="4939855"/>
          </a:xfrm>
          <a:prstGeom prst="rect">
            <a:avLst/>
          </a:prstGeom>
          <a:noFill/>
          <a:ln cap="rnd" cmpd="sng" w="25400">
            <a:solidFill>
              <a:srgbClr val="891631"/>
            </a:solidFill>
            <a:prstDash val="solid"/>
            <a:round/>
            <a:headEnd len="med" w="med" type="none"/>
            <a:tailEnd len="med" w="med" type="none"/>
          </a:ln>
          <a:effectLst>
            <a:outerShdw blurRad="76200" sx="97000" kx="900000" rotWithShape="0" algn="br" dir="10500000" dist="95250" sy="23000" ky="9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451579" y="804518"/>
            <a:ext cx="9603300" cy="104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/>
              <a:t>OBJETIVOS DE LA ASIGNATURA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346250" y="1486301"/>
            <a:ext cx="9603300" cy="290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s-ES"/>
              <a:t>CMS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-ES"/>
              <a:t>Para la transformación de formatos de html  a pdf utilizaremos librerías de Java.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-ES"/>
              <a:t>Usos útiles, por ejemplo: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s-ES"/>
              <a:t>Justificante electrónico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s-ES"/>
              <a:t>Creación expediente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-ES"/>
              <a:t>Uso de API’s de terceros: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s-ES"/>
              <a:t>API de Google Maps para situar al centro.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s-ES"/>
              <a:t>API de Facebook y Twitter para funciones como seguir y dar a me gusta.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INTRODUCCIÓN AL PROYECTO</a:t>
            </a:r>
          </a:p>
        </p:txBody>
      </p:sp>
      <p:grpSp>
        <p:nvGrpSpPr>
          <p:cNvPr id="107" name="Shape 107"/>
          <p:cNvGrpSpPr/>
          <p:nvPr/>
        </p:nvGrpSpPr>
        <p:grpSpPr>
          <a:xfrm>
            <a:off x="1450975" y="2017809"/>
            <a:ext cx="9604374" cy="3446267"/>
            <a:chOff x="0" y="1684"/>
            <a:chExt cx="9604374" cy="3446267"/>
          </a:xfrm>
        </p:grpSpPr>
        <p:sp>
          <p:nvSpPr>
            <p:cNvPr id="108" name="Shape 108"/>
            <p:cNvSpPr/>
            <p:nvPr/>
          </p:nvSpPr>
          <p:spPr>
            <a:xfrm rot="5400000">
              <a:off x="6086294" y="-2515864"/>
              <a:ext cx="889358" cy="614679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1D2D8">
                <a:alpha val="89803"/>
              </a:srgbClr>
            </a:solidFill>
            <a:ln cap="flat" cmpd="sng" w="15875">
              <a:solidFill>
                <a:srgbClr val="E5CBCD">
                  <a:alpha val="8980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3457575" y="156269"/>
              <a:ext cx="6103385" cy="8025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83800" rIns="83800" tIns="419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bin"/>
                <a:buChar char="•"/>
              </a:pPr>
              <a:r>
                <a:rPr b="0" i="0" lang="es-ES" sz="2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Profesor - Padre</a:t>
              </a: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3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bin"/>
                <a:buChar char="•"/>
              </a:pPr>
              <a:r>
                <a:rPr b="0" i="0" lang="es-ES" sz="2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Profesor - Alumno</a:t>
              </a:r>
            </a:p>
          </p:txBody>
        </p:sp>
        <p:sp>
          <p:nvSpPr>
            <p:cNvPr id="110" name="Shape 110"/>
            <p:cNvSpPr/>
            <p:nvPr/>
          </p:nvSpPr>
          <p:spPr>
            <a:xfrm>
              <a:off x="0" y="1684"/>
              <a:ext cx="3457574" cy="1111699"/>
            </a:xfrm>
            <a:prstGeom prst="roundRect">
              <a:avLst>
                <a:gd fmla="val 16667" name="adj"/>
              </a:avLst>
            </a:prstGeom>
            <a:solidFill>
              <a:srgbClr val="4C6E79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54269" y="55953"/>
              <a:ext cx="3349036" cy="10031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rIns="125725" tIns="6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b="0" i="0" lang="es-ES" sz="3300" u="none" cap="none" strike="noStrike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Comunicación</a:t>
              </a:r>
            </a:p>
          </p:txBody>
        </p:sp>
        <p:sp>
          <p:nvSpPr>
            <p:cNvPr id="112" name="Shape 112"/>
            <p:cNvSpPr/>
            <p:nvPr/>
          </p:nvSpPr>
          <p:spPr>
            <a:xfrm rot="5400000">
              <a:off x="6086294" y="-1348580"/>
              <a:ext cx="889358" cy="614679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BBC4DB">
                <a:alpha val="89803"/>
              </a:srgbClr>
            </a:solidFill>
            <a:ln cap="flat" cmpd="sng" w="15875">
              <a:solidFill>
                <a:srgbClr val="E5CBCD">
                  <a:alpha val="8980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3457575" y="1323554"/>
              <a:ext cx="6103385" cy="8025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83800" rIns="83800" tIns="419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bin"/>
                <a:buChar char="•"/>
              </a:pPr>
              <a:r>
                <a:rPr b="0" i="0" lang="es-ES" sz="2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Estadísticas de evolución del alumno.</a:t>
              </a: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3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bin"/>
                <a:buChar char="•"/>
              </a:pPr>
              <a:r>
                <a:rPr b="0" i="0" lang="es-ES" sz="2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Indicadores de comportamiento del alumno.</a:t>
              </a:r>
            </a:p>
          </p:txBody>
        </p:sp>
        <p:sp>
          <p:nvSpPr>
            <p:cNvPr id="114" name="Shape 114"/>
            <p:cNvSpPr/>
            <p:nvPr/>
          </p:nvSpPr>
          <p:spPr>
            <a:xfrm>
              <a:off x="0" y="1168969"/>
              <a:ext cx="3457574" cy="1111699"/>
            </a:xfrm>
            <a:prstGeom prst="roundRect">
              <a:avLst>
                <a:gd fmla="val 16667" name="adj"/>
              </a:avLst>
            </a:prstGeom>
            <a:solidFill>
              <a:srgbClr val="42527C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54269" y="1223237"/>
              <a:ext cx="3349036" cy="10031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rIns="125725" tIns="6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b="0" i="0" lang="es-ES" sz="3300" u="none" cap="none" strike="noStrike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Control del alumno</a:t>
              </a:r>
            </a:p>
          </p:txBody>
        </p:sp>
        <p:sp>
          <p:nvSpPr>
            <p:cNvPr id="116" name="Shape 116"/>
            <p:cNvSpPr/>
            <p:nvPr/>
          </p:nvSpPr>
          <p:spPr>
            <a:xfrm rot="5400000">
              <a:off x="6086294" y="-181295"/>
              <a:ext cx="889358" cy="614679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8BDDF">
                <a:alpha val="89803"/>
              </a:srgbClr>
            </a:solidFill>
            <a:ln cap="flat" cmpd="sng" w="15875">
              <a:solidFill>
                <a:srgbClr val="E5CBCD">
                  <a:alpha val="8980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3457575" y="2490839"/>
              <a:ext cx="6103385" cy="8025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83800" rIns="83800" tIns="419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bin"/>
                <a:buChar char="•"/>
              </a:pPr>
              <a:r>
                <a:rPr b="0" i="0" lang="es-ES" sz="2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Justificantes, autorizaciones y notas informativas.</a:t>
              </a: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3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bin"/>
                <a:buChar char="•"/>
              </a:pPr>
              <a:r>
                <a:rPr b="0" i="0" lang="es-ES" sz="2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Facilitación de deberes y apuntes a los alumnos.</a:t>
              </a:r>
            </a:p>
          </p:txBody>
        </p:sp>
        <p:sp>
          <p:nvSpPr>
            <p:cNvPr id="118" name="Shape 118"/>
            <p:cNvSpPr/>
            <p:nvPr/>
          </p:nvSpPr>
          <p:spPr>
            <a:xfrm>
              <a:off x="0" y="2336252"/>
              <a:ext cx="3457574" cy="1111699"/>
            </a:xfrm>
            <a:prstGeom prst="roundRect">
              <a:avLst>
                <a:gd fmla="val 16667" name="adj"/>
              </a:avLst>
            </a:prstGeom>
            <a:solidFill>
              <a:srgbClr val="594387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 txBox="1"/>
            <p:nvPr/>
          </p:nvSpPr>
          <p:spPr>
            <a:xfrm>
              <a:off x="54269" y="2390522"/>
              <a:ext cx="3349036" cy="10031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rIns="125725" tIns="6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b="0" i="0" lang="es-ES" sz="3300" u="none" cap="none" strike="noStrike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Optimización de recursos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451579" y="804518"/>
            <a:ext cx="9603300" cy="104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974" y="199225"/>
            <a:ext cx="9931351" cy="573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lang="es-ES"/>
              <a:t>CLIENTE Y </a:t>
            </a:r>
            <a:r>
              <a:rPr b="0" i="0" lang="es-ES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USUARIO OBJETIVO</a:t>
            </a:r>
          </a:p>
        </p:txBody>
      </p:sp>
      <p:pic>
        <p:nvPicPr>
          <p:cNvPr descr="Resultado de imagen de instituto" id="132" name="Shape 1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861" y="2379450"/>
            <a:ext cx="3072408" cy="224638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33" name="Shape 133"/>
          <p:cNvSpPr txBox="1"/>
          <p:nvPr/>
        </p:nvSpPr>
        <p:spPr>
          <a:xfrm>
            <a:off x="1900861" y="4782201"/>
            <a:ext cx="3072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Institutos, colegios y academias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7074182" y="4782201"/>
            <a:ext cx="29415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Profesores, padres y alumnos.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075" y="2379450"/>
            <a:ext cx="3341681" cy="224638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PROBLEMAS A SOLUCIONAR</a:t>
            </a:r>
          </a:p>
        </p:txBody>
      </p:sp>
      <p:pic>
        <p:nvPicPr>
          <p:cNvPr descr="Resultado de imagen de padres profesores y alumnos" id="141" name="Shape 1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239" y="2292776"/>
            <a:ext cx="2963616" cy="171651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Resultado de imagen de justificantes escolares" id="142" name="Shape 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2792" y="2292775"/>
            <a:ext cx="1193091" cy="171651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Resultado de imagen de examen suspenso" id="143" name="Shape 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5964" y="2292776"/>
            <a:ext cx="3329380" cy="177209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44" name="Shape 144"/>
          <p:cNvSpPr txBox="1"/>
          <p:nvPr/>
        </p:nvSpPr>
        <p:spPr>
          <a:xfrm>
            <a:off x="1790848" y="4263648"/>
            <a:ext cx="26560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Reuniones Padre-Profesor.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228810" y="4263648"/>
            <a:ext cx="16010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Justificantes, autorizaciones y deberes en papel.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7505964" y="4263648"/>
            <a:ext cx="332938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Desinformación sobre el progreso y comportamiento del alumno durante el curso.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PROBLEMAS A SOLUCIONAR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451579" y="2015732"/>
            <a:ext cx="9603275" cy="3450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Para alumnos de secundaria</a:t>
            </a:r>
          </a:p>
        </p:txBody>
      </p:sp>
      <p:pic>
        <p:nvPicPr>
          <p:cNvPr descr="Resultado de imagen de foro asignatura"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2656322"/>
            <a:ext cx="4193569" cy="185762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54" name="Shape 154"/>
          <p:cNvSpPr txBox="1"/>
          <p:nvPr/>
        </p:nvSpPr>
        <p:spPr>
          <a:xfrm>
            <a:off x="2289303" y="4805476"/>
            <a:ext cx="25181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Foro por asignatura</a:t>
            </a:r>
          </a:p>
        </p:txBody>
      </p:sp>
      <p:pic>
        <p:nvPicPr>
          <p:cNvPr descr="Resultado de imagen de profesor alumno" id="155" name="Shape 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2831" y="2315299"/>
            <a:ext cx="3735267" cy="249017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56" name="Shape 156"/>
          <p:cNvSpPr txBox="1"/>
          <p:nvPr/>
        </p:nvSpPr>
        <p:spPr>
          <a:xfrm>
            <a:off x="7279325" y="4920378"/>
            <a:ext cx="31888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Comunicación Profesor-Alumno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393521" y="1074930"/>
            <a:ext cx="9603275" cy="77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PROPUESTA DE  VALOR ÚNICO</a:t>
            </a:r>
          </a:p>
        </p:txBody>
      </p:sp>
      <p:grpSp>
        <p:nvGrpSpPr>
          <p:cNvPr id="162" name="Shape 162"/>
          <p:cNvGrpSpPr/>
          <p:nvPr/>
        </p:nvGrpSpPr>
        <p:grpSpPr>
          <a:xfrm>
            <a:off x="1961558" y="2016982"/>
            <a:ext cx="6659846" cy="3447919"/>
            <a:chOff x="510583" y="857"/>
            <a:chExt cx="6659846" cy="3447919"/>
          </a:xfrm>
        </p:grpSpPr>
        <p:sp>
          <p:nvSpPr>
            <p:cNvPr id="163" name="Shape 163"/>
            <p:cNvSpPr/>
            <p:nvPr/>
          </p:nvSpPr>
          <p:spPr>
            <a:xfrm>
              <a:off x="3908810" y="857"/>
              <a:ext cx="1786751" cy="893374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x="3934976" y="27023"/>
              <a:ext cx="1734418" cy="841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rIns="125725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s-ES" sz="33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Profesor</a:t>
              </a:r>
            </a:p>
          </p:txBody>
        </p:sp>
        <p:sp>
          <p:nvSpPr>
            <p:cNvPr id="165" name="Shape 165"/>
            <p:cNvSpPr/>
            <p:nvPr/>
          </p:nvSpPr>
          <p:spPr>
            <a:xfrm rot="3600000">
              <a:off x="5074427" y="1568477"/>
              <a:ext cx="930385" cy="312681"/>
            </a:xfrm>
            <a:prstGeom prst="leftRightArrow">
              <a:avLst>
                <a:gd fmla="val 60000" name="adj1"/>
                <a:gd fmla="val 50000" name="adj2"/>
              </a:avLst>
            </a:prstGeom>
            <a:solidFill>
              <a:srgbClr val="D7A9A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 txBox="1"/>
            <p:nvPr/>
          </p:nvSpPr>
          <p:spPr>
            <a:xfrm rot="3600000">
              <a:off x="5168230" y="1631014"/>
              <a:ext cx="742778" cy="187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bin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5383678" y="2555402"/>
              <a:ext cx="1786751" cy="893374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5409844" y="2581568"/>
              <a:ext cx="1734418" cy="841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rIns="125725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s-ES" sz="33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Alumno</a:t>
              </a:r>
            </a:p>
          </p:txBody>
        </p:sp>
        <p:sp>
          <p:nvSpPr>
            <p:cNvPr id="169" name="Shape 169"/>
            <p:cNvSpPr/>
            <p:nvPr/>
          </p:nvSpPr>
          <p:spPr>
            <a:xfrm rot="10800000">
              <a:off x="510583" y="594919"/>
              <a:ext cx="930385" cy="312680"/>
            </a:xfrm>
            <a:prstGeom prst="leftRightArrow">
              <a:avLst>
                <a:gd fmla="val 60000" name="adj1"/>
                <a:gd fmla="val 50000" name="adj2"/>
              </a:avLst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604387" y="657454"/>
              <a:ext cx="742778" cy="187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bin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2433943" y="2555402"/>
              <a:ext cx="1786751" cy="893374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 txBox="1"/>
            <p:nvPr/>
          </p:nvSpPr>
          <p:spPr>
            <a:xfrm>
              <a:off x="2460109" y="2581568"/>
              <a:ext cx="1734418" cy="841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rIns="125725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s-ES" sz="33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Padre</a:t>
              </a:r>
            </a:p>
          </p:txBody>
        </p:sp>
        <p:sp>
          <p:nvSpPr>
            <p:cNvPr id="173" name="Shape 173"/>
            <p:cNvSpPr/>
            <p:nvPr/>
          </p:nvSpPr>
          <p:spPr>
            <a:xfrm rot="-3600000">
              <a:off x="3599560" y="1568477"/>
              <a:ext cx="930385" cy="312681"/>
            </a:xfrm>
            <a:prstGeom prst="leftRightArrow">
              <a:avLst>
                <a:gd fmla="val 60000" name="adj1"/>
                <a:gd fmla="val 50000" name="adj2"/>
              </a:avLst>
            </a:prstGeom>
            <a:solidFill>
              <a:srgbClr val="D7A9A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 txBox="1"/>
            <p:nvPr/>
          </p:nvSpPr>
          <p:spPr>
            <a:xfrm rot="-3600000">
              <a:off x="3693364" y="1631014"/>
              <a:ext cx="742778" cy="187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bin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75" name="Shape 175"/>
          <p:cNvSpPr txBox="1"/>
          <p:nvPr/>
        </p:nvSpPr>
        <p:spPr>
          <a:xfrm>
            <a:off x="4065564" y="3315341"/>
            <a:ext cx="14771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Información del alumno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7355400" y="3315355"/>
            <a:ext cx="16038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asistencia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educativa</a:t>
            </a:r>
          </a:p>
        </p:txBody>
      </p:sp>
      <p:grpSp>
        <p:nvGrpSpPr>
          <p:cNvPr id="177" name="Shape 177"/>
          <p:cNvGrpSpPr/>
          <p:nvPr/>
        </p:nvGrpSpPr>
        <p:grpSpPr>
          <a:xfrm>
            <a:off x="992492" y="2016126"/>
            <a:ext cx="3071568" cy="2603001"/>
            <a:chOff x="1501" y="321787"/>
            <a:chExt cx="3071568" cy="2603001"/>
          </a:xfrm>
        </p:grpSpPr>
        <p:sp>
          <p:nvSpPr>
            <p:cNvPr id="178" name="Shape 178"/>
            <p:cNvSpPr/>
            <p:nvPr/>
          </p:nvSpPr>
          <p:spPr>
            <a:xfrm rot="5400000">
              <a:off x="1483483" y="245095"/>
              <a:ext cx="853213" cy="1006597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1574557" y="463989"/>
              <a:ext cx="671065" cy="568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rIns="41900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s-ES" sz="11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Ahorro en papel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120883" y="487858"/>
              <a:ext cx="952185" cy="511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flipH="1" rot="5400000">
              <a:off x="681895" y="958158"/>
              <a:ext cx="487269" cy="302855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>
              <a:noFill/>
            </a:ln>
            <a:effectLst>
              <a:reflection blurRad="0" dir="5400000" dist="50800" endA="0" endPos="0" kx="0" rotWithShape="0" algn="bl" stA="0" stPos="0" sy="-100000" ky="0"/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 txBox="1"/>
            <p:nvPr/>
          </p:nvSpPr>
          <p:spPr>
            <a:xfrm rot="10800000">
              <a:off x="815026" y="931794"/>
              <a:ext cx="221008" cy="3555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bin"/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 rot="5400000">
              <a:off x="659934" y="870989"/>
              <a:ext cx="1329800" cy="167067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767945" y="1263058"/>
              <a:ext cx="1113779" cy="88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rIns="45700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s-ES" sz="12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Ahorro</a:t>
              </a:r>
              <a:r>
                <a:rPr lang="es-ES" sz="5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s-ES" sz="11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en</a:t>
              </a:r>
              <a:r>
                <a:rPr lang="es-ES" sz="5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s-ES" sz="12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desplazamiento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1501" y="1450359"/>
              <a:ext cx="921469" cy="511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flipH="1" rot="5400000">
              <a:off x="2261059" y="1682048"/>
              <a:ext cx="122810" cy="45718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 txBox="1"/>
            <p:nvPr/>
          </p:nvSpPr>
          <p:spPr>
            <a:xfrm rot="10800000">
              <a:off x="2304834" y="1657546"/>
              <a:ext cx="35261" cy="947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bin"/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 rot="-5400000">
              <a:off x="1704375" y="2629985"/>
              <a:ext cx="45672" cy="7768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1701317" y="2653600"/>
              <a:ext cx="51787" cy="30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rIns="19050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s-ES" sz="5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d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2120883" y="2412861"/>
              <a:ext cx="952185" cy="511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flipH="1" rot="-5400000">
              <a:off x="873130" y="2645966"/>
              <a:ext cx="104799" cy="45718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 txBox="1"/>
            <p:nvPr/>
          </p:nvSpPr>
          <p:spPr>
            <a:xfrm rot="10800000">
              <a:off x="908143" y="2628969"/>
              <a:ext cx="34773" cy="79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bin"/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93" name="Shape 193"/>
          <p:cNvSpPr txBox="1"/>
          <p:nvPr/>
        </p:nvSpPr>
        <p:spPr>
          <a:xfrm>
            <a:off x="7688900" y="2083150"/>
            <a:ext cx="56409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ES" sz="3600" u="sng"/>
              <a:t>COMUNICACIÓN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451579" y="804518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9" name="Shape 1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600"/>
            <a:ext cx="12192000" cy="674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381350" y="966999"/>
            <a:ext cx="9603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POSICIONAMIENTO WEB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451575" y="1966124"/>
            <a:ext cx="9603300" cy="3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905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ELEMENTOS ESENCIALES:</a:t>
            </a:r>
          </a:p>
          <a:p>
            <a:pPr indent="-2032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ES"/>
              <a:t>Palabras clave</a:t>
            </a:r>
          </a:p>
          <a:p>
            <a:pPr indent="-2032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ES"/>
              <a:t>Estudio de la competencia. Encontrar soluciones</a:t>
            </a:r>
          </a:p>
          <a:p>
            <a:pPr indent="-2032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s-ES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Referencias desde otras páginas (redes sociales). Crear re</a:t>
            </a:r>
            <a:r>
              <a:rPr lang="es-ES"/>
              <a:t>laciones con terceros.</a:t>
            </a:r>
          </a:p>
          <a:p>
            <a:pPr indent="-2032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ES"/>
              <a:t>Destacar por nuestro valor propio</a:t>
            </a:r>
          </a:p>
          <a:p>
            <a:pPr indent="-1905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ACTITUDES</a:t>
            </a:r>
          </a:p>
          <a:p>
            <a:pPr indent="-2032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s-ES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Constancia</a:t>
            </a:r>
          </a:p>
          <a:p>
            <a:pPr indent="-2032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s-ES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Competitividad</a:t>
            </a:r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22222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2222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lería">
  <a:themeElements>
    <a:clrScheme name="Galería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